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6" d="100"/>
          <a:sy n="136"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43579-29CA-D945-A75C-E465E90820BD}" type="datetimeFigureOut">
              <a:rPr lang="en-US" smtClean="0"/>
              <a:t>06/04/2011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BEBE7B-5700-6649-BCD9-683A582B7E8B}" type="slidenum">
              <a:rPr lang="en-US" smtClean="0"/>
              <a:t>‹#›</a:t>
            </a:fld>
            <a:endParaRPr lang="en-US"/>
          </a:p>
        </p:txBody>
      </p:sp>
    </p:spTree>
    <p:extLst>
      <p:ext uri="{BB962C8B-B14F-4D97-AF65-F5344CB8AC3E}">
        <p14:creationId xmlns:p14="http://schemas.microsoft.com/office/powerpoint/2010/main" val="12066475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EBE7B-5700-6649-BCD9-683A582B7E8B}" type="slidenum">
              <a:rPr lang="en-US" smtClean="0"/>
              <a:t>11</a:t>
            </a:fld>
            <a:endParaRPr lang="en-US"/>
          </a:p>
        </p:txBody>
      </p:sp>
    </p:spTree>
    <p:extLst>
      <p:ext uri="{BB962C8B-B14F-4D97-AF65-F5344CB8AC3E}">
        <p14:creationId xmlns:p14="http://schemas.microsoft.com/office/powerpoint/2010/main" val="298181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ru-R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06/04/2011</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ru-RU"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ru-RU"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06/04/2011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06/04/2011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ru-R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ru-R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ru-R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ru-R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ru-R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ru-R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ru-R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ru-R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ru-R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ru-R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ru-R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ru-R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ru-R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ru-R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06/04/2011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ru-R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06/04/2011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ru-R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06/04/2011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ru-R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06/04/2011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ru-R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06/04/2011</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ru-RU" dirty="0" err="1" smtClean="0"/>
              <a:t>Drag</a:t>
            </a:r>
            <a:r>
              <a:rPr lang="ru-RU" dirty="0" smtClean="0"/>
              <a:t> </a:t>
            </a:r>
            <a:r>
              <a:rPr lang="ru-RU" dirty="0" err="1" smtClean="0"/>
              <a:t>picture</a:t>
            </a:r>
            <a:r>
              <a:rPr lang="ru-RU" dirty="0" smtClean="0"/>
              <a:t> </a:t>
            </a:r>
            <a:r>
              <a:rPr lang="ru-RU" dirty="0" err="1" smtClean="0"/>
              <a:t>to</a:t>
            </a:r>
            <a:r>
              <a:rPr lang="ru-RU" dirty="0" smtClean="0"/>
              <a:t> </a:t>
            </a:r>
            <a:r>
              <a:rPr lang="ru-RU" dirty="0" err="1" smtClean="0"/>
              <a:t>placeholder</a:t>
            </a:r>
            <a:r>
              <a:rPr lang="ru-RU" dirty="0" smtClean="0"/>
              <a:t> </a:t>
            </a:r>
            <a:r>
              <a:rPr lang="ru-RU" dirty="0" err="1" smtClean="0"/>
              <a:t>or</a:t>
            </a:r>
            <a:r>
              <a:rPr lang="ru-RU" dirty="0" smtClean="0"/>
              <a:t> </a:t>
            </a:r>
            <a:r>
              <a:rPr lang="ru-RU" dirty="0" err="1" smtClean="0"/>
              <a:t>click</a:t>
            </a:r>
            <a:r>
              <a:rPr lang="ru-RU" dirty="0" smtClean="0"/>
              <a:t> </a:t>
            </a:r>
            <a:r>
              <a:rPr lang="ru-RU" dirty="0" err="1" smtClean="0"/>
              <a:t>icon</a:t>
            </a:r>
            <a:r>
              <a:rPr lang="ru-RU" dirty="0" smtClean="0"/>
              <a:t> </a:t>
            </a:r>
            <a:r>
              <a:rPr lang="ru-RU" dirty="0" err="1" smtClean="0"/>
              <a:t>to</a:t>
            </a:r>
            <a:r>
              <a:rPr lang="ru-RU" dirty="0" smtClean="0"/>
              <a:t> </a:t>
            </a:r>
            <a:r>
              <a:rPr lang="ru-RU" dirty="0" err="1" smtClean="0"/>
              <a:t>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ru-R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ru-R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ru-R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06/04/2011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ru-R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ru-R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06/04/2011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ru-R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ru-R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06/04/2011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ru-R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06/04/2011</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RKETREFORM.CO.U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a:cs typeface="Arial"/>
              </a:rPr>
              <a:t>LETTER OR INTENTION?</a:t>
            </a:r>
            <a:br>
              <a:rPr lang="en-US" dirty="0" smtClean="0">
                <a:latin typeface="Arial"/>
                <a:cs typeface="Arial"/>
              </a:rPr>
            </a:br>
            <a:r>
              <a:rPr lang="ru-RU" dirty="0" smtClean="0">
                <a:latin typeface="Arial"/>
                <a:cs typeface="Arial"/>
              </a:rPr>
              <a:t>ДУХ ИЛИ БУКВА?</a:t>
            </a:r>
            <a:endParaRPr lang="en-US" dirty="0">
              <a:latin typeface="Arial"/>
              <a:cs typeface="Arial"/>
            </a:endParaRPr>
          </a:p>
        </p:txBody>
      </p:sp>
      <p:sp>
        <p:nvSpPr>
          <p:cNvPr id="3" name="Subtitle 2"/>
          <p:cNvSpPr>
            <a:spLocks noGrp="1"/>
          </p:cNvSpPr>
          <p:nvPr>
            <p:ph type="subTitle" idx="1"/>
          </p:nvPr>
        </p:nvSpPr>
        <p:spPr/>
        <p:txBody>
          <a:bodyPr>
            <a:normAutofit lnSpcReduction="10000"/>
          </a:bodyPr>
          <a:lstStyle/>
          <a:p>
            <a:r>
              <a:rPr lang="en-US" dirty="0" smtClean="0">
                <a:latin typeface="Arial"/>
                <a:cs typeface="Arial"/>
              </a:rPr>
              <a:t>GEORGE GRISHIN</a:t>
            </a:r>
          </a:p>
          <a:p>
            <a:r>
              <a:rPr lang="en-US" dirty="0" smtClean="0">
                <a:latin typeface="Arial"/>
                <a:cs typeface="Arial"/>
              </a:rPr>
              <a:t>OAKESHOTT INSURANCE, LONDON</a:t>
            </a:r>
          </a:p>
          <a:p>
            <a:r>
              <a:rPr lang="en-US" dirty="0" smtClean="0">
                <a:latin typeface="Arial"/>
                <a:cs typeface="Arial"/>
              </a:rPr>
              <a:t>APRIL 2011</a:t>
            </a:r>
            <a:endParaRPr lang="en-US" dirty="0">
              <a:latin typeface="Arial"/>
              <a:cs typeface="Arial"/>
            </a:endParaRPr>
          </a:p>
        </p:txBody>
      </p:sp>
    </p:spTree>
    <p:extLst>
      <p:ext uri="{BB962C8B-B14F-4D97-AF65-F5344CB8AC3E}">
        <p14:creationId xmlns:p14="http://schemas.microsoft.com/office/powerpoint/2010/main" val="2878895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HOW SERIOUS IS </a:t>
            </a:r>
            <a:br>
              <a:rPr lang="en-US" dirty="0" smtClean="0">
                <a:latin typeface="Arial"/>
                <a:cs typeface="Arial"/>
              </a:rPr>
            </a:br>
            <a:r>
              <a:rPr lang="en-US" dirty="0" smtClean="0">
                <a:latin typeface="Arial"/>
                <a:cs typeface="Arial"/>
              </a:rPr>
              <a:t>A SUBJECTIVITY? – 1</a:t>
            </a:r>
            <a:endParaRPr lang="en-US" dirty="0">
              <a:latin typeface="Arial"/>
              <a:cs typeface="Arial"/>
            </a:endParaRPr>
          </a:p>
        </p:txBody>
      </p:sp>
      <p:sp>
        <p:nvSpPr>
          <p:cNvPr id="3" name="Content Placeholder 2"/>
          <p:cNvSpPr>
            <a:spLocks noGrp="1"/>
          </p:cNvSpPr>
          <p:nvPr>
            <p:ph idx="1"/>
          </p:nvPr>
        </p:nvSpPr>
        <p:spPr/>
        <p:txBody>
          <a:bodyPr/>
          <a:lstStyle/>
          <a:p>
            <a:pPr fontAlgn="base" hangingPunct="0"/>
            <a:r>
              <a:rPr lang="en-GB" dirty="0" smtClean="0">
                <a:latin typeface="Arial"/>
                <a:cs typeface="Arial"/>
              </a:rPr>
              <a:t>SUBJECTIVITIES: GUIDANCE ON CONVERTING A SUBJECTIVITY INTO A FULLY-CLAUSED CONDITION OF THE INSURANCE CONTRACT</a:t>
            </a:r>
          </a:p>
          <a:p>
            <a:pPr fontAlgn="base" hangingPunct="0"/>
            <a:r>
              <a:rPr lang="ru-RU" dirty="0" smtClean="0">
                <a:latin typeface="Arial"/>
                <a:cs typeface="Arial"/>
              </a:rPr>
              <a:t>УСЛОВИЯ ДЕЙСТВИТЕЛЬНОСТИ ДОГОВОРА: РУКОВОДСТВО ПО ПРЕОБРАЗОВАНИЮ </a:t>
            </a:r>
            <a:r>
              <a:rPr lang="en-GB" dirty="0" smtClean="0">
                <a:latin typeface="Arial"/>
                <a:cs typeface="Arial"/>
              </a:rPr>
              <a:t>SUBJECTIVITY </a:t>
            </a:r>
            <a:r>
              <a:rPr lang="ru-RU" dirty="0" smtClean="0">
                <a:latin typeface="Arial"/>
                <a:cs typeface="Arial"/>
              </a:rPr>
              <a:t>В ПОЛНОЕ УСЛОВИЕ ДОГОВОРА СТРАХОВАНИЯ</a:t>
            </a:r>
            <a:endParaRPr lang="en-GB" dirty="0" smtClean="0">
              <a:latin typeface="Arial"/>
              <a:cs typeface="Arial"/>
            </a:endParaRPr>
          </a:p>
          <a:p>
            <a:pPr fontAlgn="base" hangingPunct="0"/>
            <a:endParaRPr lang="en-GB" dirty="0"/>
          </a:p>
        </p:txBody>
      </p:sp>
    </p:spTree>
    <p:extLst>
      <p:ext uri="{BB962C8B-B14F-4D97-AF65-F5344CB8AC3E}">
        <p14:creationId xmlns:p14="http://schemas.microsoft.com/office/powerpoint/2010/main" val="323120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HOW SERIOUS IS </a:t>
            </a:r>
            <a:br>
              <a:rPr lang="en-US" dirty="0" smtClean="0">
                <a:latin typeface="Arial"/>
                <a:cs typeface="Arial"/>
              </a:rPr>
            </a:br>
            <a:r>
              <a:rPr lang="en-US" dirty="0" smtClean="0">
                <a:latin typeface="Arial"/>
                <a:cs typeface="Arial"/>
              </a:rPr>
              <a:t>A SUBJECTIVITY? - 2</a:t>
            </a:r>
            <a:endParaRPr lang="en-US" dirty="0">
              <a:latin typeface="Arial"/>
              <a:cs typeface="Arial"/>
            </a:endParaRPr>
          </a:p>
        </p:txBody>
      </p:sp>
      <p:sp>
        <p:nvSpPr>
          <p:cNvPr id="3" name="Content Placeholder 2"/>
          <p:cNvSpPr>
            <a:spLocks noGrp="1"/>
          </p:cNvSpPr>
          <p:nvPr>
            <p:ph idx="1"/>
          </p:nvPr>
        </p:nvSpPr>
        <p:spPr/>
        <p:txBody>
          <a:bodyPr>
            <a:normAutofit fontScale="85000" lnSpcReduction="20000"/>
          </a:bodyPr>
          <a:lstStyle/>
          <a:p>
            <a:pPr fontAlgn="base" hangingPunct="0"/>
            <a:r>
              <a:rPr lang="en-GB" dirty="0" smtClean="0">
                <a:latin typeface="Arial"/>
                <a:cs typeface="Arial"/>
              </a:rPr>
              <a:t>“</a:t>
            </a:r>
            <a:r>
              <a:rPr lang="en-GB" b="1" dirty="0" smtClean="0">
                <a:latin typeface="Arial"/>
                <a:cs typeface="Arial"/>
              </a:rPr>
              <a:t>ISSUES</a:t>
            </a:r>
            <a:r>
              <a:rPr lang="en-GB" dirty="0" smtClean="0">
                <a:latin typeface="Arial"/>
                <a:cs typeface="Arial"/>
              </a:rPr>
              <a:t> MAY REMAIN </a:t>
            </a:r>
            <a:r>
              <a:rPr lang="en-GB" b="1" dirty="0" smtClean="0">
                <a:latin typeface="Arial"/>
                <a:cs typeface="Arial"/>
              </a:rPr>
              <a:t>OUTSTANDING</a:t>
            </a:r>
            <a:r>
              <a:rPr lang="en-GB" dirty="0" smtClean="0">
                <a:latin typeface="Arial"/>
                <a:cs typeface="Arial"/>
              </a:rPr>
              <a:t> AFTER INCEPTION, FOR EXAMPLE AN </a:t>
            </a:r>
            <a:r>
              <a:rPr lang="en-GB" b="1" dirty="0" smtClean="0">
                <a:latin typeface="Arial"/>
                <a:cs typeface="Arial"/>
              </a:rPr>
              <a:t>OUTSTANDING SURVEY REQUIREMENT</a:t>
            </a:r>
            <a:r>
              <a:rPr lang="en-GB" dirty="0" smtClean="0">
                <a:latin typeface="Arial"/>
                <a:cs typeface="Arial"/>
              </a:rPr>
              <a:t>. SUBJECTIVITIES SHOULD BE IMPOSED WITHIN THE PLACING DOCUMENT. THE RESPONSIBILITIES AND TIMESCALES FOR RESOLUTION, AND THE CONSEQUENCES OF FAILURE, MUST ALSO BE CLEARLY SPECIFIED. WHERE SUBJECTIVITY IS OUTSTANDING AT INCEPTION THEN IT MUST BE STATED AS A FULLY-CLAUSED CONDITION OF THE COVER GIVEN.”</a:t>
            </a:r>
          </a:p>
          <a:p>
            <a:pPr fontAlgn="base" hangingPunct="0"/>
            <a:r>
              <a:rPr lang="ru-RU" dirty="0" smtClean="0">
                <a:latin typeface="Arial"/>
                <a:cs typeface="Arial"/>
              </a:rPr>
              <a:t>«ПОСЛЕ НАЧАЛА ДЕЙСТВИЯ ДОГОВОРА МОГУТ ОСТАТЬСЯ </a:t>
            </a:r>
            <a:r>
              <a:rPr lang="ru-RU" b="1" dirty="0" smtClean="0">
                <a:latin typeface="Arial"/>
                <a:cs typeface="Arial"/>
              </a:rPr>
              <a:t>НЕРАЗРЕШЕННЫЕ МОМЕНТЫ</a:t>
            </a:r>
            <a:r>
              <a:rPr lang="ru-RU" dirty="0" smtClean="0">
                <a:latin typeface="Arial"/>
                <a:cs typeface="Arial"/>
              </a:rPr>
              <a:t>, НАПРИМЕР, </a:t>
            </a:r>
            <a:r>
              <a:rPr lang="ru-RU" b="1" dirty="0" smtClean="0">
                <a:latin typeface="Arial"/>
                <a:cs typeface="Arial"/>
              </a:rPr>
              <a:t>ТРЕБОВАНИЕ ПРЕДОСТАВЛЕНИЯ СЮРВЕ</a:t>
            </a:r>
            <a:r>
              <a:rPr lang="ru-RU" dirty="0" smtClean="0">
                <a:latin typeface="Arial"/>
                <a:cs typeface="Arial"/>
              </a:rPr>
              <a:t>Я. </a:t>
            </a:r>
            <a:r>
              <a:rPr lang="en-GB" dirty="0" smtClean="0">
                <a:latin typeface="Arial"/>
                <a:cs typeface="Arial"/>
              </a:rPr>
              <a:t>SUBJECTIVITIES</a:t>
            </a:r>
            <a:r>
              <a:rPr lang="ru-RU" dirty="0" smtClean="0">
                <a:latin typeface="Arial"/>
                <a:cs typeface="Arial"/>
              </a:rPr>
              <a:t> ДОЛЖНЫ ВКЛЮЧАТЬСЯ В ОКОНЧАТЕЛЬНЫЙ ТЕКСТ ДОГОВОРА [В РАЗМЕЩАЕМЫЙ ДОКУМЕНТ]. ОБЯЗАТЕЛЬСТВА И ВРЕМЕННЫЕ РАМКИ ДЛЯ ИХ РАЗРЕШЕНИЯ, И ПОСЛЕДСТВИЯ НЕВЫПОЛНЕНИЯ ИХ, ДОЛЖНЫ БЫТЬ ЧЕТКО ПРОПИСАНЫ. ЕСЛИ </a:t>
            </a:r>
            <a:r>
              <a:rPr lang="en-GB" dirty="0" smtClean="0">
                <a:latin typeface="Arial"/>
                <a:cs typeface="Arial"/>
              </a:rPr>
              <a:t>SUBJECTIVITY</a:t>
            </a:r>
            <a:r>
              <a:rPr lang="ru-RU" dirty="0" smtClean="0">
                <a:latin typeface="Arial"/>
                <a:cs typeface="Arial"/>
              </a:rPr>
              <a:t> НЕ ВЫПОЛНЕНО К НАЧАЛУ ДЕЙСТВИЯ ДОГОВОРА, ОНО ДОЛЖНО БЫТЬ ВЫДЕЛЕНО В ОТДЕЛЬНОЕ УСЛОВИЕ ДОГОВОРА». </a:t>
            </a:r>
            <a:endParaRPr lang="en-GB" dirty="0" smtClean="0">
              <a:latin typeface="Arial"/>
              <a:cs typeface="Arial"/>
            </a:endParaRPr>
          </a:p>
          <a:p>
            <a:pPr fontAlgn="base" hangingPunct="0"/>
            <a:endParaRPr lang="en-GB" dirty="0"/>
          </a:p>
        </p:txBody>
      </p:sp>
    </p:spTree>
    <p:extLst>
      <p:ext uri="{BB962C8B-B14F-4D97-AF65-F5344CB8AC3E}">
        <p14:creationId xmlns:p14="http://schemas.microsoft.com/office/powerpoint/2010/main" val="178546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HOW SERIOUS IS </a:t>
            </a:r>
            <a:br>
              <a:rPr lang="en-US" dirty="0" smtClean="0">
                <a:latin typeface="Arial"/>
                <a:cs typeface="Arial"/>
              </a:rPr>
            </a:br>
            <a:r>
              <a:rPr lang="en-US" dirty="0" smtClean="0">
                <a:latin typeface="Arial"/>
                <a:cs typeface="Arial"/>
              </a:rPr>
              <a:t>A SUBJECTIVITY? – 3</a:t>
            </a:r>
            <a:endParaRPr lang="en-US" dirty="0">
              <a:latin typeface="Arial"/>
              <a:cs typeface="Arial"/>
            </a:endParaRPr>
          </a:p>
        </p:txBody>
      </p:sp>
      <p:sp>
        <p:nvSpPr>
          <p:cNvPr id="3" name="Content Placeholder 2"/>
          <p:cNvSpPr>
            <a:spLocks noGrp="1"/>
          </p:cNvSpPr>
          <p:nvPr>
            <p:ph idx="1"/>
          </p:nvPr>
        </p:nvSpPr>
        <p:spPr/>
        <p:txBody>
          <a:bodyPr>
            <a:normAutofit/>
          </a:bodyPr>
          <a:lstStyle/>
          <a:p>
            <a:pPr fontAlgn="base" hangingPunct="0"/>
            <a:r>
              <a:rPr lang="en-GB" dirty="0" smtClean="0">
                <a:latin typeface="Arial"/>
                <a:cs typeface="Arial"/>
              </a:rPr>
              <a:t>3.2 A SUBJECTIVITY </a:t>
            </a:r>
            <a:r>
              <a:rPr lang="en-GB" b="1" dirty="0" smtClean="0">
                <a:latin typeface="Arial"/>
                <a:cs typeface="Arial"/>
              </a:rPr>
              <a:t>SHOULD SET OUT</a:t>
            </a:r>
            <a:r>
              <a:rPr lang="en-GB" dirty="0" smtClean="0">
                <a:latin typeface="Arial"/>
                <a:cs typeface="Arial"/>
              </a:rPr>
              <a:t>:</a:t>
            </a:r>
          </a:p>
          <a:p>
            <a:pPr fontAlgn="base" hangingPunct="0"/>
            <a:r>
              <a:rPr lang="en-GB" dirty="0" smtClean="0">
                <a:latin typeface="Arial"/>
                <a:cs typeface="Arial"/>
              </a:rPr>
              <a:t>I) THE </a:t>
            </a:r>
            <a:r>
              <a:rPr lang="en-GB" b="1" dirty="0" smtClean="0">
                <a:latin typeface="Arial"/>
                <a:cs typeface="Arial"/>
              </a:rPr>
              <a:t>CONDITION/ACTION THAT NEEDS </a:t>
            </a:r>
            <a:r>
              <a:rPr lang="en-GB" dirty="0" smtClean="0">
                <a:latin typeface="Arial"/>
                <a:cs typeface="Arial"/>
              </a:rPr>
              <a:t>TO OCCUR, BY WHOM AND TO WHAT STANDARD;</a:t>
            </a:r>
          </a:p>
          <a:p>
            <a:pPr fontAlgn="base" hangingPunct="0"/>
            <a:r>
              <a:rPr lang="en-GB" dirty="0" smtClean="0">
                <a:latin typeface="Arial"/>
                <a:cs typeface="Arial"/>
              </a:rPr>
              <a:t>II) THE </a:t>
            </a:r>
            <a:r>
              <a:rPr lang="en-GB" b="1" dirty="0" smtClean="0">
                <a:latin typeface="Arial"/>
                <a:cs typeface="Arial"/>
              </a:rPr>
              <a:t>TIMESCALE</a:t>
            </a:r>
            <a:r>
              <a:rPr lang="en-GB" dirty="0" smtClean="0">
                <a:latin typeface="Arial"/>
                <a:cs typeface="Arial"/>
              </a:rPr>
              <a:t>, IF ANY, WITHIN WHICH THE CONDITION IS TO BE MET;</a:t>
            </a:r>
          </a:p>
          <a:p>
            <a:pPr fontAlgn="base" hangingPunct="0"/>
            <a:r>
              <a:rPr lang="en-GB" dirty="0" smtClean="0">
                <a:latin typeface="Arial"/>
                <a:cs typeface="Arial"/>
              </a:rPr>
              <a:t>III) </a:t>
            </a:r>
            <a:r>
              <a:rPr lang="en-GB" b="1" dirty="0" smtClean="0">
                <a:latin typeface="Arial"/>
                <a:cs typeface="Arial"/>
              </a:rPr>
              <a:t>THE TERMS WHICH ARE TO APPLY</a:t>
            </a:r>
            <a:r>
              <a:rPr lang="en-GB" dirty="0" smtClean="0">
                <a:latin typeface="Arial"/>
                <a:cs typeface="Arial"/>
              </a:rPr>
              <a:t> UNTIL THE CONDITION IS MET; AND</a:t>
            </a:r>
          </a:p>
          <a:p>
            <a:pPr fontAlgn="base" hangingPunct="0"/>
            <a:r>
              <a:rPr lang="en-GB" dirty="0" smtClean="0">
                <a:latin typeface="Arial"/>
                <a:cs typeface="Arial"/>
              </a:rPr>
              <a:t>IV) THE </a:t>
            </a:r>
            <a:r>
              <a:rPr lang="en-GB" b="1" dirty="0" smtClean="0">
                <a:latin typeface="Arial"/>
                <a:cs typeface="Arial"/>
              </a:rPr>
              <a:t>CONSEQUENCES WHICH ARE TO FOLLOW </a:t>
            </a:r>
            <a:r>
              <a:rPr lang="en-GB" dirty="0" smtClean="0">
                <a:latin typeface="Arial"/>
                <a:cs typeface="Arial"/>
              </a:rPr>
              <a:t>IF THE CONDITION IS NOT MET.</a:t>
            </a:r>
          </a:p>
          <a:p>
            <a:pPr fontAlgn="base" hangingPunct="0"/>
            <a:endParaRPr lang="en-GB" dirty="0"/>
          </a:p>
        </p:txBody>
      </p:sp>
    </p:spTree>
    <p:extLst>
      <p:ext uri="{BB962C8B-B14F-4D97-AF65-F5344CB8AC3E}">
        <p14:creationId xmlns:p14="http://schemas.microsoft.com/office/powerpoint/2010/main" val="178546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HOW SERIOUS IS </a:t>
            </a:r>
            <a:br>
              <a:rPr lang="en-US" dirty="0" smtClean="0">
                <a:latin typeface="Arial"/>
                <a:cs typeface="Arial"/>
              </a:rPr>
            </a:br>
            <a:r>
              <a:rPr lang="en-US" dirty="0" smtClean="0">
                <a:latin typeface="Arial"/>
                <a:cs typeface="Arial"/>
              </a:rPr>
              <a:t>A SUBJECTIVITY? - 4</a:t>
            </a:r>
            <a:endParaRPr lang="en-US" dirty="0">
              <a:latin typeface="Arial"/>
              <a:cs typeface="Arial"/>
            </a:endParaRPr>
          </a:p>
        </p:txBody>
      </p:sp>
      <p:sp>
        <p:nvSpPr>
          <p:cNvPr id="3" name="Content Placeholder 2"/>
          <p:cNvSpPr>
            <a:spLocks noGrp="1"/>
          </p:cNvSpPr>
          <p:nvPr>
            <p:ph idx="1"/>
          </p:nvPr>
        </p:nvSpPr>
        <p:spPr/>
        <p:txBody>
          <a:bodyPr>
            <a:normAutofit fontScale="62500" lnSpcReduction="20000"/>
          </a:bodyPr>
          <a:lstStyle/>
          <a:p>
            <a:pPr fontAlgn="base" hangingPunct="0"/>
            <a:r>
              <a:rPr lang="en-GB" dirty="0" smtClean="0">
                <a:latin typeface="Arial"/>
                <a:cs typeface="Arial"/>
              </a:rPr>
              <a:t>IV) </a:t>
            </a:r>
            <a:r>
              <a:rPr lang="en-GB" b="1" dirty="0" smtClean="0">
                <a:latin typeface="Arial"/>
                <a:cs typeface="Arial"/>
              </a:rPr>
              <a:t>POSSIBLE CONSEQUENCES:</a:t>
            </a:r>
            <a:endParaRPr lang="en-GB" dirty="0" smtClean="0">
              <a:latin typeface="Arial"/>
              <a:cs typeface="Arial"/>
            </a:endParaRPr>
          </a:p>
          <a:p>
            <a:pPr fontAlgn="base" hangingPunct="0"/>
            <a:r>
              <a:rPr lang="en-GB" dirty="0" smtClean="0">
                <a:latin typeface="Arial"/>
                <a:cs typeface="Arial"/>
              </a:rPr>
              <a:t>ANY OF THE POSSIBLE TERMS REFERRED TO IN III) ABOVE;</a:t>
            </a:r>
          </a:p>
          <a:p>
            <a:pPr fontAlgn="base" hangingPunct="0"/>
            <a:r>
              <a:rPr lang="en-GB" dirty="0" smtClean="0">
                <a:latin typeface="Arial"/>
                <a:cs typeface="Arial"/>
              </a:rPr>
              <a:t>IMPOSITION OF ADDITIONAL TERMS;</a:t>
            </a:r>
          </a:p>
          <a:p>
            <a:pPr fontAlgn="base" hangingPunct="0"/>
            <a:r>
              <a:rPr lang="en-GB" dirty="0" smtClean="0">
                <a:latin typeface="Arial"/>
                <a:cs typeface="Arial"/>
              </a:rPr>
              <a:t>TERMINATION OF THE CONTRACT, WITH (RE)INSURERS CEASING TO BE UNDER ANY LIABILITY WHATSOEVER, INCLUDING IN THE PERIOD BEFORE THE DEADLINE FOR COMPLIANCE WITH THE CONDITION;</a:t>
            </a:r>
          </a:p>
          <a:p>
            <a:pPr fontAlgn="base" hangingPunct="0"/>
            <a:r>
              <a:rPr lang="en-GB" dirty="0" smtClean="0">
                <a:latin typeface="Arial"/>
                <a:cs typeface="Arial"/>
              </a:rPr>
              <a:t>INSURERS COMING OFF RISK AND CEASING TO BE UNDER ANY FURTHER LIABILITY AS FROM THE DATE OF NON-COMPLIANCE WITH THE CONDITION;</a:t>
            </a:r>
          </a:p>
          <a:p>
            <a:pPr fontAlgn="base" hangingPunct="0"/>
            <a:r>
              <a:rPr lang="en-GB" dirty="0" smtClean="0">
                <a:latin typeface="Arial"/>
                <a:cs typeface="Arial"/>
              </a:rPr>
              <a:t>INSURERS NOT BEING UNDER ANY LIABILITY PROSPECTIVELY AND/OR RETROSPECTIVELY IN RESPECT OF A PARTICULAR ASPECT OR ASPECTS OF COVERAGE;</a:t>
            </a:r>
          </a:p>
          <a:p>
            <a:pPr fontAlgn="base" hangingPunct="0"/>
            <a:r>
              <a:rPr lang="en-GB" dirty="0" smtClean="0">
                <a:latin typeface="Arial"/>
                <a:cs typeface="Arial"/>
              </a:rPr>
              <a:t>ADDITIONAL PREMIUM CHARGEABLE; AND/OR</a:t>
            </a:r>
          </a:p>
          <a:p>
            <a:r>
              <a:rPr lang="en-GB" dirty="0" smtClean="0">
                <a:latin typeface="Arial"/>
                <a:cs typeface="Arial"/>
              </a:rPr>
              <a:t>THAT THE TERMS OF THE CONTRACT OF (RE)INSURANCE ARE OPEN TO RE-NEGOTIATION BY THE (RE)INSURERS. </a:t>
            </a:r>
            <a:endParaRPr lang="en-GB" dirty="0">
              <a:latin typeface="Arial"/>
              <a:cs typeface="Arial"/>
            </a:endParaRPr>
          </a:p>
        </p:txBody>
      </p:sp>
    </p:spTree>
    <p:extLst>
      <p:ext uri="{BB962C8B-B14F-4D97-AF65-F5344CB8AC3E}">
        <p14:creationId xmlns:p14="http://schemas.microsoft.com/office/powerpoint/2010/main" val="337545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 SURVEY SUBJECTIVITY </a:t>
            </a:r>
            <a:endParaRPr lang="en-US" dirty="0">
              <a:latin typeface="Arial"/>
              <a:cs typeface="Arial"/>
            </a:endParaRPr>
          </a:p>
        </p:txBody>
      </p:sp>
      <p:sp>
        <p:nvSpPr>
          <p:cNvPr id="3" name="Content Placeholder 2"/>
          <p:cNvSpPr>
            <a:spLocks noGrp="1"/>
          </p:cNvSpPr>
          <p:nvPr>
            <p:ph idx="1"/>
          </p:nvPr>
        </p:nvSpPr>
        <p:spPr/>
        <p:txBody>
          <a:bodyPr>
            <a:normAutofit fontScale="32500" lnSpcReduction="20000"/>
          </a:bodyPr>
          <a:lstStyle/>
          <a:p>
            <a:pPr marL="0" indent="0">
              <a:buNone/>
            </a:pPr>
            <a:endParaRPr lang="en-GB" dirty="0" smtClean="0">
              <a:latin typeface="Arial"/>
              <a:cs typeface="Arial"/>
            </a:endParaRPr>
          </a:p>
          <a:p>
            <a:pPr marL="0" indent="0" algn="just">
              <a:buNone/>
            </a:pPr>
            <a:r>
              <a:rPr lang="en-GB" sz="2600" b="1" dirty="0" smtClean="0">
                <a:latin typeface="Arial"/>
                <a:cs typeface="Arial"/>
              </a:rPr>
              <a:t>“SURVEY CONDITION</a:t>
            </a:r>
            <a:endParaRPr lang="en-GB" sz="2600" dirty="0" smtClean="0">
              <a:latin typeface="Arial"/>
              <a:cs typeface="Arial"/>
            </a:endParaRPr>
          </a:p>
          <a:p>
            <a:pPr marL="0" indent="0" algn="just">
              <a:buNone/>
            </a:pPr>
            <a:r>
              <a:rPr lang="en-GB" sz="2600" dirty="0" smtClean="0">
                <a:latin typeface="Arial"/>
                <a:cs typeface="Arial"/>
              </a:rPr>
              <a:t>THE INSURED SHALL </a:t>
            </a:r>
            <a:r>
              <a:rPr lang="en-GB" sz="2600" b="1" dirty="0" smtClean="0">
                <a:latin typeface="Arial"/>
                <a:cs typeface="Arial"/>
              </a:rPr>
              <a:t>PROVIDE</a:t>
            </a:r>
            <a:r>
              <a:rPr lang="en-GB" sz="2600" dirty="0" smtClean="0">
                <a:latin typeface="Arial"/>
                <a:cs typeface="Arial"/>
              </a:rPr>
              <a:t> TO THE INSURER A </a:t>
            </a:r>
            <a:r>
              <a:rPr lang="en-GB" sz="2600" b="1" dirty="0" smtClean="0">
                <a:latin typeface="Arial"/>
                <a:cs typeface="Arial"/>
              </a:rPr>
              <a:t>SURVEY REPORT</a:t>
            </a:r>
            <a:r>
              <a:rPr lang="en-GB" sz="2600" dirty="0" smtClean="0">
                <a:latin typeface="Arial"/>
                <a:cs typeface="Arial"/>
              </a:rPr>
              <a:t> ON [INSERT PROPERTY ADDRESS] SUCH REPORT TO BE </a:t>
            </a:r>
            <a:r>
              <a:rPr lang="en-GB" sz="2600" b="1" dirty="0" smtClean="0">
                <a:latin typeface="Arial"/>
                <a:cs typeface="Arial"/>
              </a:rPr>
              <a:t>PREPARED BY</a:t>
            </a:r>
            <a:r>
              <a:rPr lang="en-GB" sz="2600" dirty="0" smtClean="0">
                <a:latin typeface="Arial"/>
                <a:cs typeface="Arial"/>
              </a:rPr>
              <a:t> [INSERT NAME OF SURVEYOR(S)] (“THE SURVEY”). THE SURVEY SHALL BE SO PROVIDED BY [INSERT TIME AND TIME ZONE] ON [INSERT DATE] (“THE </a:t>
            </a:r>
            <a:r>
              <a:rPr lang="en-GB" sz="2600" b="1" dirty="0" smtClean="0">
                <a:latin typeface="Arial"/>
                <a:cs typeface="Arial"/>
              </a:rPr>
              <a:t>SURVEY DEADLINE</a:t>
            </a:r>
            <a:r>
              <a:rPr lang="en-GB" sz="2600" dirty="0" smtClean="0">
                <a:latin typeface="Arial"/>
                <a:cs typeface="Arial"/>
              </a:rPr>
              <a:t>”).</a:t>
            </a:r>
          </a:p>
          <a:p>
            <a:pPr marL="0" indent="0" algn="just">
              <a:buNone/>
            </a:pPr>
            <a:r>
              <a:rPr lang="en-GB" sz="2600" dirty="0" smtClean="0">
                <a:latin typeface="Arial"/>
                <a:cs typeface="Arial"/>
              </a:rPr>
              <a:t>BETWEEN INCEPTION AND THE SURVEY DEADLINE, COVER IS PROVIDED BY THE INSURER ON THE TERMS AND CONDITIONS SPECIFIED IN THE CONTRACT TO WHICH THIS CONDITION IS ATTACHED (“THE CONTRACT TERMS”).</a:t>
            </a:r>
          </a:p>
          <a:p>
            <a:pPr marL="0" indent="0" algn="just">
              <a:buNone/>
            </a:pPr>
            <a:r>
              <a:rPr lang="en-GB" sz="2600" dirty="0" smtClean="0">
                <a:latin typeface="Arial"/>
                <a:cs typeface="Arial"/>
              </a:rPr>
              <a:t>WHERE THE SURVEY IS </a:t>
            </a:r>
            <a:r>
              <a:rPr lang="en-GB" sz="2600" b="1" dirty="0" smtClean="0">
                <a:latin typeface="Arial"/>
                <a:cs typeface="Arial"/>
              </a:rPr>
              <a:t>NOT SUBMITTED</a:t>
            </a:r>
            <a:r>
              <a:rPr lang="en-GB" sz="2600" dirty="0" smtClean="0">
                <a:latin typeface="Arial"/>
                <a:cs typeface="Arial"/>
              </a:rPr>
              <a:t> TO THE INSURER BY THE SURVEY DEADLINE </a:t>
            </a:r>
            <a:r>
              <a:rPr lang="en-GB" sz="2600" b="1" dirty="0" smtClean="0">
                <a:latin typeface="Arial"/>
                <a:cs typeface="Arial"/>
              </a:rPr>
              <a:t>COVER SHALL TERMINATE</a:t>
            </a:r>
            <a:r>
              <a:rPr lang="en-GB" sz="2600" dirty="0" smtClean="0">
                <a:latin typeface="Arial"/>
                <a:cs typeface="Arial"/>
              </a:rPr>
              <a:t> AT THE SURVEY DEADLINE.</a:t>
            </a:r>
          </a:p>
          <a:p>
            <a:pPr marL="0" indent="0" algn="just">
              <a:buNone/>
            </a:pPr>
            <a:r>
              <a:rPr lang="en-GB" sz="2600" dirty="0" smtClean="0">
                <a:latin typeface="Arial"/>
                <a:cs typeface="Arial"/>
              </a:rPr>
              <a:t>WHERE THE SURVEY IS SUBMITTED TO THE INSURER BY THE SURVEY DEADLINE, COVER SHALL CONTINUE FROM THE SURVEY DEADLINE ON THE CONTRACT TERMS UNTIL EXPIRY OF THE PERIOD OF THE CONTRACT UNLESS AND UNTIL TERMINATED IN ACCORDANCE WITH THE FOLLOWING PARAGRAPH.</a:t>
            </a:r>
          </a:p>
          <a:p>
            <a:pPr marL="0" indent="0" algn="just">
              <a:buNone/>
            </a:pPr>
            <a:r>
              <a:rPr lang="en-GB" sz="2600" dirty="0" smtClean="0">
                <a:latin typeface="Arial"/>
                <a:cs typeface="Arial"/>
              </a:rPr>
              <a:t>IN THE EVENT THAT THE </a:t>
            </a:r>
            <a:r>
              <a:rPr lang="en-GB" sz="2600" b="1" dirty="0" smtClean="0">
                <a:latin typeface="Arial"/>
                <a:cs typeface="Arial"/>
              </a:rPr>
              <a:t>SURVEY IS UNSATISFACTORY</a:t>
            </a:r>
            <a:r>
              <a:rPr lang="en-GB" sz="2600" dirty="0" smtClean="0">
                <a:latin typeface="Arial"/>
                <a:cs typeface="Arial"/>
              </a:rPr>
              <a:t> TO THE INSURER, THE INSURER SHALL HAVE THE RIGHT, WITHIN [ ] DAYS OF ITS RECEIPT, TO </a:t>
            </a:r>
            <a:r>
              <a:rPr lang="en-GB" sz="2600" b="1" dirty="0" smtClean="0">
                <a:latin typeface="Arial"/>
                <a:cs typeface="Arial"/>
              </a:rPr>
              <a:t>TERMINATE THE CONTRACT</a:t>
            </a:r>
            <a:r>
              <a:rPr lang="en-GB" sz="2600" dirty="0" smtClean="0">
                <a:latin typeface="Arial"/>
                <a:cs typeface="Arial"/>
              </a:rPr>
              <a:t> BY SERVING NOT LESS THAN [ ] DAYS’ NOTICE IN WRITING TO THE INSURED AT THE INSURED’S ADDRESS AS SHOWN IN THE CONTRACT, SUCH NOTICE EXPIRING NO EARLIER THAN THE SURVEY DEADLINE.</a:t>
            </a:r>
          </a:p>
          <a:p>
            <a:pPr marL="0" indent="0" algn="just">
              <a:buNone/>
            </a:pPr>
            <a:r>
              <a:rPr lang="en-GB" sz="2600" dirty="0" smtClean="0">
                <a:latin typeface="Arial"/>
                <a:cs typeface="Arial"/>
              </a:rPr>
              <a:t>IN THE EVENT OF TERMINATION UNDER THIS SURVEY CONDITION, THE INSURED SHALL BE ENTITLED TO </a:t>
            </a:r>
            <a:r>
              <a:rPr lang="en-GB" sz="2600" b="1" dirty="0" smtClean="0">
                <a:latin typeface="Arial"/>
                <a:cs typeface="Arial"/>
              </a:rPr>
              <a:t>PRO RATA RETURN</a:t>
            </a:r>
            <a:r>
              <a:rPr lang="en-GB" sz="2600" dirty="0" smtClean="0">
                <a:latin typeface="Arial"/>
                <a:cs typeface="Arial"/>
              </a:rPr>
              <a:t> </a:t>
            </a:r>
            <a:r>
              <a:rPr lang="en-GB" sz="2600" b="1" dirty="0" smtClean="0">
                <a:latin typeface="Arial"/>
                <a:cs typeface="Arial"/>
              </a:rPr>
              <a:t>OF PREMIUM</a:t>
            </a:r>
            <a:r>
              <a:rPr lang="en-GB" sz="2600" dirty="0" smtClean="0">
                <a:latin typeface="Arial"/>
                <a:cs typeface="Arial"/>
              </a:rPr>
              <a:t> FOR THE UNEXPIRED PERIOD OF THE CONTRACT </a:t>
            </a:r>
            <a:r>
              <a:rPr lang="en-GB" sz="2600" b="1" dirty="0" smtClean="0">
                <a:latin typeface="Arial"/>
                <a:cs typeface="Arial"/>
              </a:rPr>
              <a:t>UNLESS A LOSS</a:t>
            </a:r>
            <a:r>
              <a:rPr lang="en-GB" sz="2600" dirty="0" smtClean="0">
                <a:latin typeface="Arial"/>
                <a:cs typeface="Arial"/>
              </a:rPr>
              <a:t> HAS ARISEN FOR WHICH THE INSURED SEEKS INDEMNITY UNDER THIS CONTRACT IN WHICH CASE THE INSURERS </a:t>
            </a:r>
            <a:r>
              <a:rPr lang="en-GB" sz="2600" b="1" dirty="0" smtClean="0">
                <a:latin typeface="Arial"/>
                <a:cs typeface="Arial"/>
              </a:rPr>
              <a:t>SHALL REMAIN ENTITLED TO THE FULL PREMIUM </a:t>
            </a:r>
            <a:r>
              <a:rPr lang="en-GB" sz="2600" dirty="0" smtClean="0">
                <a:latin typeface="Arial"/>
                <a:cs typeface="Arial"/>
              </a:rPr>
              <a:t>SPECIFIED IN THE CONTRACT TERMS.</a:t>
            </a:r>
          </a:p>
          <a:p>
            <a:pPr marL="0" indent="0" algn="just">
              <a:buNone/>
            </a:pPr>
            <a:r>
              <a:rPr lang="en-GB" sz="2600" dirty="0" smtClean="0">
                <a:latin typeface="Arial"/>
                <a:cs typeface="Arial"/>
              </a:rPr>
              <a:t>TO THE EXTENT THAT THIS SURVEY CONDITION CONFLICTS WITH ANY OTHER CANCELLATION, NOTICE AND PREMIUM PROVISION IN THE CONTRACT TERMS, THIS </a:t>
            </a:r>
            <a:r>
              <a:rPr lang="en-GB" sz="2600" b="1" dirty="0" smtClean="0">
                <a:latin typeface="Arial"/>
                <a:cs typeface="Arial"/>
              </a:rPr>
              <a:t>SURVEY CONDITION SHALL PREVAIL</a:t>
            </a:r>
            <a:r>
              <a:rPr lang="en-GB" sz="2600" dirty="0" smtClean="0">
                <a:latin typeface="Arial"/>
                <a:cs typeface="Arial"/>
              </a:rPr>
              <a:t>.”</a:t>
            </a:r>
            <a:endParaRPr lang="en-GB" sz="2600" dirty="0">
              <a:latin typeface="Arial"/>
              <a:cs typeface="Arial"/>
            </a:endParaRPr>
          </a:p>
        </p:txBody>
      </p:sp>
    </p:spTree>
    <p:extLst>
      <p:ext uri="{BB962C8B-B14F-4D97-AF65-F5344CB8AC3E}">
        <p14:creationId xmlns:p14="http://schemas.microsoft.com/office/powerpoint/2010/main" val="258656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GOOD FOR THE ASSURED OR THE INSURER?</a:t>
            </a:r>
            <a:endParaRPr lang="en-US" dirty="0">
              <a:latin typeface="Arial"/>
              <a:cs typeface="Arial"/>
            </a:endParaRPr>
          </a:p>
        </p:txBody>
      </p:sp>
      <p:sp>
        <p:nvSpPr>
          <p:cNvPr id="3" name="Content Placeholder 2"/>
          <p:cNvSpPr>
            <a:spLocks noGrp="1"/>
          </p:cNvSpPr>
          <p:nvPr>
            <p:ph idx="1"/>
          </p:nvPr>
        </p:nvSpPr>
        <p:spPr/>
        <p:txBody>
          <a:bodyPr>
            <a:normAutofit/>
          </a:bodyPr>
          <a:lstStyle/>
          <a:p>
            <a:pPr fontAlgn="base" hangingPunct="0"/>
            <a:r>
              <a:rPr lang="en-GB" sz="1600" dirty="0" smtClean="0">
                <a:latin typeface="Arial"/>
                <a:cs typeface="Arial"/>
              </a:rPr>
              <a:t>FOR THE COMMON GOOD</a:t>
            </a:r>
          </a:p>
          <a:p>
            <a:r>
              <a:rPr lang="en-GB" sz="1600" dirty="0" smtClean="0">
                <a:latin typeface="Arial"/>
                <a:cs typeface="Arial"/>
              </a:rPr>
              <a:t>THE PARTIES BETTER UNDERSTAND EACH OTHER INTENTIONS</a:t>
            </a:r>
          </a:p>
          <a:p>
            <a:r>
              <a:rPr lang="en-GB" sz="1600" dirty="0" smtClean="0">
                <a:latin typeface="Arial"/>
                <a:cs typeface="Arial"/>
              </a:rPr>
              <a:t>WARRANTIES: IS “WARRANTED FIRE EXTINGUISHERS PROVIDED” – A WARRANTY?</a:t>
            </a:r>
          </a:p>
          <a:p>
            <a:r>
              <a:rPr lang="en-GB" sz="1600" dirty="0" smtClean="0">
                <a:latin typeface="Arial"/>
                <a:cs typeface="Arial"/>
              </a:rPr>
              <a:t>SUBJECTIVITES – USED MORE AND MORE OFTEN</a:t>
            </a:r>
          </a:p>
          <a:p>
            <a:r>
              <a:rPr lang="en-GB" sz="1600" dirty="0" smtClean="0">
                <a:latin typeface="Arial"/>
                <a:cs typeface="Arial"/>
              </a:rPr>
              <a:t>NOT TOO MANY USE THEM PROPERLY</a:t>
            </a:r>
          </a:p>
          <a:p>
            <a:r>
              <a:rPr lang="en-GB" sz="1600" dirty="0" smtClean="0">
                <a:latin typeface="Arial"/>
                <a:cs typeface="Arial"/>
              </a:rPr>
              <a:t>MARKET REFORM: EXPLAINING BOTH PARTIES THE RULES OF THE GAME</a:t>
            </a:r>
          </a:p>
          <a:p>
            <a:r>
              <a:rPr lang="en-GB" sz="1600" dirty="0" smtClean="0">
                <a:latin typeface="Arial"/>
                <a:cs typeface="Arial"/>
              </a:rPr>
              <a:t>SO AS TO ANSWER THE ETERNAL QUESTION: “IS IT COVERED?”</a:t>
            </a:r>
          </a:p>
          <a:p>
            <a:endParaRPr lang="en-GB" sz="1600" dirty="0" smtClean="0">
              <a:latin typeface="Arial"/>
              <a:cs typeface="Arial"/>
            </a:endParaRPr>
          </a:p>
        </p:txBody>
      </p:sp>
    </p:spTree>
    <p:extLst>
      <p:ext uri="{BB962C8B-B14F-4D97-AF65-F5344CB8AC3E}">
        <p14:creationId xmlns:p14="http://schemas.microsoft.com/office/powerpoint/2010/main" val="342307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THANK YOU FOR ATTENTION</a:t>
            </a:r>
            <a:br>
              <a:rPr lang="en-US" dirty="0" smtClean="0">
                <a:latin typeface="Arial"/>
                <a:cs typeface="Arial"/>
              </a:rPr>
            </a:br>
            <a:endParaRPr lang="en-US" dirty="0">
              <a:latin typeface="Arial"/>
              <a:cs typeface="Arial"/>
            </a:endParaRPr>
          </a:p>
        </p:txBody>
      </p:sp>
      <p:sp>
        <p:nvSpPr>
          <p:cNvPr id="6" name="Content Placeholder 5"/>
          <p:cNvSpPr>
            <a:spLocks noGrp="1"/>
          </p:cNvSpPr>
          <p:nvPr>
            <p:ph idx="1"/>
          </p:nvPr>
        </p:nvSpPr>
        <p:spPr/>
        <p:txBody>
          <a:bodyPr/>
          <a:lstStyle/>
          <a:p>
            <a:pPr marL="0" indent="0" algn="ctr">
              <a:buNone/>
            </a:pPr>
            <a:r>
              <a:rPr lang="en-US" sz="5400" dirty="0">
                <a:latin typeface="Arial"/>
                <a:cs typeface="Arial"/>
              </a:rPr>
              <a:t>WECANHELP</a:t>
            </a:r>
            <a:r>
              <a:rPr lang="en-US" sz="5400" dirty="0" smtClean="0">
                <a:latin typeface="Arial"/>
                <a:cs typeface="Arial"/>
              </a:rPr>
              <a:t>@</a:t>
            </a:r>
          </a:p>
          <a:p>
            <a:pPr marL="0" indent="0" algn="ctr">
              <a:buNone/>
            </a:pPr>
            <a:r>
              <a:rPr lang="en-US" sz="5400" dirty="0" smtClean="0">
                <a:latin typeface="Arial"/>
                <a:cs typeface="Arial"/>
              </a:rPr>
              <a:t>OAKINSUR.COM</a:t>
            </a:r>
            <a:endParaRPr lang="en-US" sz="5400" dirty="0">
              <a:latin typeface="Arial"/>
              <a:cs typeface="Arial"/>
            </a:endParaRPr>
          </a:p>
          <a:p>
            <a:endParaRPr lang="en-US" dirty="0"/>
          </a:p>
        </p:txBody>
      </p:sp>
    </p:spTree>
    <p:extLst>
      <p:ext uri="{BB962C8B-B14F-4D97-AF65-F5344CB8AC3E}">
        <p14:creationId xmlns:p14="http://schemas.microsoft.com/office/powerpoint/2010/main" val="318298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 MEETING IN SEVASTOPOL</a:t>
            </a:r>
            <a:br>
              <a:rPr lang="en-US" dirty="0" smtClean="0">
                <a:latin typeface="Arial"/>
                <a:cs typeface="Arial"/>
              </a:rPr>
            </a:br>
            <a:r>
              <a:rPr lang="en-US" dirty="0" smtClean="0">
                <a:latin typeface="Arial"/>
                <a:cs typeface="Arial"/>
              </a:rPr>
              <a:t>CRÈME DE LA CRÈME IN MARINE</a:t>
            </a:r>
            <a:endParaRPr lang="en-US" dirty="0">
              <a:latin typeface="Arial"/>
              <a:cs typeface="Arial"/>
            </a:endParaRPr>
          </a:p>
        </p:txBody>
      </p:sp>
      <p:sp>
        <p:nvSpPr>
          <p:cNvPr id="5" name="Content Placeholder 4"/>
          <p:cNvSpPr>
            <a:spLocks noGrp="1"/>
          </p:cNvSpPr>
          <p:nvPr>
            <p:ph idx="1"/>
          </p:nvPr>
        </p:nvSpPr>
        <p:spPr/>
        <p:txBody>
          <a:bodyPr>
            <a:normAutofit/>
          </a:bodyPr>
          <a:lstStyle/>
          <a:p>
            <a:pPr marL="0" indent="0" algn="ctr">
              <a:buNone/>
            </a:pPr>
            <a:r>
              <a:rPr lang="en-US" sz="4000" dirty="0">
                <a:latin typeface="Arial"/>
                <a:cs typeface="Arial"/>
              </a:rPr>
              <a:t>MARINE HULL TOTAL LOSS</a:t>
            </a:r>
            <a:br>
              <a:rPr lang="en-US" sz="4000" dirty="0">
                <a:latin typeface="Arial"/>
                <a:cs typeface="Arial"/>
              </a:rPr>
            </a:br>
            <a:r>
              <a:rPr lang="en-US" sz="4000" dirty="0" smtClean="0">
                <a:latin typeface="Arial"/>
                <a:cs typeface="Arial"/>
              </a:rPr>
              <a:t>FEBRUARY </a:t>
            </a:r>
            <a:r>
              <a:rPr lang="en-US" sz="4000" dirty="0">
                <a:latin typeface="Arial"/>
                <a:cs typeface="Arial"/>
              </a:rPr>
              <a:t>2011. </a:t>
            </a:r>
            <a:endParaRPr lang="en-US" sz="4000" dirty="0" smtClean="0">
              <a:latin typeface="Arial"/>
              <a:cs typeface="Arial"/>
            </a:endParaRPr>
          </a:p>
          <a:p>
            <a:pPr marL="0" indent="0" algn="ctr">
              <a:buNone/>
            </a:pPr>
            <a:r>
              <a:rPr lang="en-US" sz="4000" dirty="0" smtClean="0">
                <a:latin typeface="Arial"/>
                <a:cs typeface="Arial"/>
              </a:rPr>
              <a:t>POTI</a:t>
            </a:r>
            <a:r>
              <a:rPr lang="en-US" sz="4000" dirty="0">
                <a:latin typeface="Arial"/>
                <a:cs typeface="Arial"/>
              </a:rPr>
              <a:t>. </a:t>
            </a:r>
            <a:endParaRPr lang="en-US" sz="4000" dirty="0" smtClean="0">
              <a:latin typeface="Arial"/>
              <a:cs typeface="Arial"/>
            </a:endParaRPr>
          </a:p>
          <a:p>
            <a:pPr marL="0" indent="0" algn="ctr">
              <a:buNone/>
            </a:pPr>
            <a:r>
              <a:rPr lang="en-US" sz="4000" dirty="0" smtClean="0">
                <a:latin typeface="Arial"/>
                <a:cs typeface="Arial"/>
              </a:rPr>
              <a:t>$</a:t>
            </a:r>
            <a:r>
              <a:rPr lang="en-US" sz="4000" dirty="0">
                <a:latin typeface="Arial"/>
                <a:cs typeface="Arial"/>
              </a:rPr>
              <a:t>700,000</a:t>
            </a:r>
            <a:endParaRPr lang="en-US" sz="4000" dirty="0"/>
          </a:p>
        </p:txBody>
      </p:sp>
    </p:spTree>
    <p:extLst>
      <p:ext uri="{BB962C8B-B14F-4D97-AF65-F5344CB8AC3E}">
        <p14:creationId xmlns:p14="http://schemas.microsoft.com/office/powerpoint/2010/main" val="3069637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THE MAIN QUESTION: </a:t>
            </a:r>
            <a:br>
              <a:rPr lang="en-US" dirty="0" smtClean="0">
                <a:latin typeface="Arial"/>
                <a:cs typeface="Arial"/>
              </a:rPr>
            </a:br>
            <a:r>
              <a:rPr lang="en-US" dirty="0" smtClean="0">
                <a:latin typeface="Arial"/>
                <a:cs typeface="Arial"/>
              </a:rPr>
              <a:t>IS IT COVERED?</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r>
              <a:rPr lang="en-US" dirty="0" smtClean="0">
                <a:latin typeface="Arial"/>
                <a:cs typeface="Arial"/>
              </a:rPr>
              <a:t>NORMAL MARINE HULL TERMS &amp; CONDITIONS</a:t>
            </a:r>
          </a:p>
          <a:p>
            <a:r>
              <a:rPr lang="en-US" dirty="0" smtClean="0">
                <a:latin typeface="Arial"/>
                <a:cs typeface="Arial"/>
              </a:rPr>
              <a:t>CHANGE OF FLAG – COVER AUTOMATICALLY TERMINATED</a:t>
            </a:r>
          </a:p>
          <a:p>
            <a:r>
              <a:rPr lang="en-US" dirty="0" smtClean="0">
                <a:latin typeface="Arial"/>
                <a:cs typeface="Arial"/>
              </a:rPr>
              <a:t>THE VESSEL HAD TWO FLAGS, THE PERMANENT AND THE TEMPORARY</a:t>
            </a:r>
          </a:p>
          <a:p>
            <a:r>
              <a:rPr lang="en-US" dirty="0" smtClean="0">
                <a:latin typeface="Arial"/>
                <a:cs typeface="Arial"/>
              </a:rPr>
              <a:t>THE ASSURED DID NOT ADVISE OF THE FLAG CHANGE</a:t>
            </a:r>
          </a:p>
          <a:p>
            <a:r>
              <a:rPr lang="en-US" dirty="0" smtClean="0">
                <a:latin typeface="Arial"/>
                <a:cs typeface="Arial"/>
              </a:rPr>
              <a:t>FLAG CHANGED FROM CAM</a:t>
            </a:r>
            <a:r>
              <a:rPr lang="en-GB" dirty="0" smtClean="0">
                <a:latin typeface="Arial"/>
                <a:cs typeface="Arial"/>
              </a:rPr>
              <a:t>B</a:t>
            </a:r>
            <a:r>
              <a:rPr lang="en-US" dirty="0" smtClean="0">
                <a:latin typeface="Arial"/>
                <a:cs typeface="Arial"/>
              </a:rPr>
              <a:t>ODIA TO UKRAINE</a:t>
            </a:r>
          </a:p>
          <a:p>
            <a:r>
              <a:rPr lang="en-US" dirty="0" smtClean="0">
                <a:latin typeface="Arial"/>
                <a:cs typeface="Arial"/>
              </a:rPr>
              <a:t>POSSIBLY, A RISK IMPROVEMENT, BUT HAD TO INFORM</a:t>
            </a:r>
          </a:p>
          <a:p>
            <a:r>
              <a:rPr lang="en-US" dirty="0" smtClean="0">
                <a:latin typeface="Arial"/>
                <a:cs typeface="Arial"/>
              </a:rPr>
              <a:t>COVER TERMINATED BEFORE THE LOSS</a:t>
            </a:r>
            <a:endParaRPr lang="en-US" dirty="0">
              <a:latin typeface="Arial"/>
              <a:cs typeface="Arial"/>
            </a:endParaRPr>
          </a:p>
        </p:txBody>
      </p:sp>
    </p:spTree>
    <p:extLst>
      <p:ext uri="{BB962C8B-B14F-4D97-AF65-F5344CB8AC3E}">
        <p14:creationId xmlns:p14="http://schemas.microsoft.com/office/powerpoint/2010/main" val="1819214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THE ETERNAL QUESTION:</a:t>
            </a:r>
            <a:br>
              <a:rPr lang="en-US" dirty="0" smtClean="0">
                <a:latin typeface="Arial"/>
                <a:cs typeface="Arial"/>
              </a:rPr>
            </a:br>
            <a:r>
              <a:rPr lang="en-US" sz="2800" dirty="0" smtClean="0">
                <a:latin typeface="Arial"/>
                <a:cs typeface="Arial"/>
              </a:rPr>
              <a:t>INTENTIONS OR LETTER PREVAIL?</a:t>
            </a:r>
            <a:endParaRPr lang="en-US" sz="2800" dirty="0">
              <a:latin typeface="Arial"/>
              <a:cs typeface="Arial"/>
            </a:endParaRPr>
          </a:p>
        </p:txBody>
      </p:sp>
      <p:sp>
        <p:nvSpPr>
          <p:cNvPr id="3" name="Content Placeholder 2"/>
          <p:cNvSpPr>
            <a:spLocks noGrp="1"/>
          </p:cNvSpPr>
          <p:nvPr>
            <p:ph idx="1"/>
          </p:nvPr>
        </p:nvSpPr>
        <p:spPr/>
        <p:txBody>
          <a:bodyPr>
            <a:normAutofit lnSpcReduction="10000"/>
          </a:bodyPr>
          <a:lstStyle/>
          <a:p>
            <a:r>
              <a:rPr lang="en-US" dirty="0" smtClean="0">
                <a:latin typeface="Arial"/>
                <a:cs typeface="Arial"/>
              </a:rPr>
              <a:t>THE MEETING STARTED WITH THE INSURERS CITING GEORGE GRISHIN’S BOOK ON MARINE INSURANCE</a:t>
            </a:r>
          </a:p>
          <a:p>
            <a:r>
              <a:rPr lang="en-US" dirty="0" smtClean="0">
                <a:latin typeface="Arial"/>
                <a:cs typeface="Arial"/>
              </a:rPr>
              <a:t>IT SAID: “CHANGE OF FLAG – NO COVER”</a:t>
            </a:r>
          </a:p>
          <a:p>
            <a:r>
              <a:rPr lang="en-US" dirty="0" smtClean="0">
                <a:latin typeface="Arial"/>
                <a:cs typeface="Arial"/>
              </a:rPr>
              <a:t>WE SAID: “THERE ARE ALWAYS EXCLUSIONS TO THE RULES”</a:t>
            </a:r>
          </a:p>
          <a:p>
            <a:r>
              <a:rPr lang="en-US" dirty="0" smtClean="0">
                <a:latin typeface="Arial"/>
                <a:cs typeface="Arial"/>
              </a:rPr>
              <a:t>CITED A LOSS 14 YEARS AGO: A VESSEL OF $5 MN WAS LOST, AFTER A NON-ADVISED FLAG CHANGE. THE UNDERWRITERS PAID</a:t>
            </a:r>
          </a:p>
          <a:p>
            <a:r>
              <a:rPr lang="en-US" dirty="0" smtClean="0">
                <a:latin typeface="Arial"/>
                <a:cs typeface="Arial"/>
              </a:rPr>
              <a:t>WILL THE LOCAL JUDGES AND REINSURERS UNDERSTAND AN AMICABLE SETTLEMENT? </a:t>
            </a:r>
            <a:endParaRPr lang="en-US" dirty="0">
              <a:latin typeface="Arial"/>
              <a:cs typeface="Arial"/>
            </a:endParaRPr>
          </a:p>
        </p:txBody>
      </p:sp>
    </p:spTree>
    <p:extLst>
      <p:ext uri="{BB962C8B-B14F-4D97-AF65-F5344CB8AC3E}">
        <p14:creationId xmlns:p14="http://schemas.microsoft.com/office/powerpoint/2010/main" val="306745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WHAT WOULD A WESTERN UNDERWRITER DO?</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r>
              <a:rPr lang="en-US" dirty="0" smtClean="0">
                <a:latin typeface="Arial"/>
                <a:cs typeface="Arial"/>
              </a:rPr>
              <a:t>PROBABLY, REFER TO WARRANTIES = 	</a:t>
            </a:r>
            <a:r>
              <a:rPr lang="ru-RU" dirty="0" smtClean="0">
                <a:latin typeface="Arial"/>
                <a:cs typeface="Arial"/>
              </a:rPr>
              <a:t>СУЩЕСТВЕННЫЕ УСЛОВИЯ ДОГОВОРА</a:t>
            </a:r>
          </a:p>
          <a:p>
            <a:r>
              <a:rPr lang="en-GB" dirty="0" smtClean="0">
                <a:latin typeface="Arial"/>
                <a:cs typeface="Arial"/>
              </a:rPr>
              <a:t>BREACH OF A WARRANTY &gt; 			TERMINATION OF THE CONTRACT</a:t>
            </a:r>
          </a:p>
          <a:p>
            <a:r>
              <a:rPr lang="en-GB" dirty="0" smtClean="0">
                <a:latin typeface="Arial"/>
                <a:cs typeface="Arial"/>
              </a:rPr>
              <a:t>EVEN IF THE BREACH HAD 					NO CONNECTION WITH THE LOSS</a:t>
            </a:r>
          </a:p>
          <a:p>
            <a:r>
              <a:rPr lang="en-US" dirty="0" smtClean="0">
                <a:latin typeface="Arial"/>
                <a:cs typeface="Arial"/>
              </a:rPr>
              <a:t>WARRANTY: FIRE EXTINGUISHERS IN EVERY ROOM. LOSS: THEFT. NOT COVERED: BREACH OF WARRANTY</a:t>
            </a:r>
          </a:p>
          <a:p>
            <a:r>
              <a:rPr lang="en-US" dirty="0" smtClean="0">
                <a:latin typeface="Arial"/>
                <a:cs typeface="Arial"/>
              </a:rPr>
              <a:t>TOO HARSH FOR THE ASSURED. 			GRADUALLY REMOVED IN CONSUMER LINES, 	BUT NOT IN COMMERCIAL</a:t>
            </a:r>
          </a:p>
        </p:txBody>
      </p:sp>
    </p:spTree>
    <p:extLst>
      <p:ext uri="{BB962C8B-B14F-4D97-AF65-F5344CB8AC3E}">
        <p14:creationId xmlns:p14="http://schemas.microsoft.com/office/powerpoint/2010/main" val="74431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LONDON MARKET REFORM:</a:t>
            </a:r>
            <a:br>
              <a:rPr lang="en-US" dirty="0" smtClean="0">
                <a:latin typeface="Arial"/>
                <a:cs typeface="Arial"/>
              </a:rPr>
            </a:br>
            <a:r>
              <a:rPr lang="en-US" dirty="0" smtClean="0">
                <a:latin typeface="Arial"/>
                <a:cs typeface="Arial"/>
              </a:rPr>
              <a:t>CONTRACT CERTAINTY</a:t>
            </a:r>
            <a:endParaRPr lang="en-US" dirty="0">
              <a:latin typeface="Arial"/>
              <a:cs typeface="Arial"/>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a:cs typeface="Arial"/>
              </a:rPr>
              <a:t>THE LONDON MARKET IS REFORMING</a:t>
            </a:r>
          </a:p>
          <a:p>
            <a:r>
              <a:rPr lang="en-US" dirty="0" smtClean="0">
                <a:latin typeface="Arial"/>
                <a:cs typeface="Arial"/>
              </a:rPr>
              <a:t>THE MAIN OBJECTIVE: CONTRACT CERTAINTY</a:t>
            </a:r>
          </a:p>
          <a:p>
            <a:r>
              <a:rPr lang="en-US" dirty="0" smtClean="0">
                <a:latin typeface="Arial"/>
                <a:cs typeface="Arial"/>
              </a:rPr>
              <a:t>THE POLICY OR THE INSURANCE DOCUMENT SHOULD BE CLEAR FOR THE INSURER AND THE INSURED</a:t>
            </a:r>
          </a:p>
          <a:p>
            <a:r>
              <a:rPr lang="en-US" dirty="0" smtClean="0">
                <a:latin typeface="Arial"/>
                <a:cs typeface="Arial"/>
              </a:rPr>
              <a:t>THE MARKET REFORM IN LONDON – SINCE 2000</a:t>
            </a:r>
          </a:p>
          <a:p>
            <a:r>
              <a:rPr lang="en-US" dirty="0" smtClean="0">
                <a:latin typeface="Arial"/>
                <a:cs typeface="Arial"/>
                <a:hlinkClick r:id="rId2"/>
              </a:rPr>
              <a:t>WWW.MARKETREFORM.CO.UK</a:t>
            </a:r>
            <a:endParaRPr lang="en-US" dirty="0" smtClean="0">
              <a:latin typeface="Arial"/>
              <a:cs typeface="Arial"/>
            </a:endParaRPr>
          </a:p>
          <a:p>
            <a:r>
              <a:rPr lang="en-US" dirty="0" smtClean="0">
                <a:latin typeface="Arial"/>
                <a:cs typeface="Arial"/>
              </a:rPr>
              <a:t>THE MARKET REFORM CONTRACT = MRC</a:t>
            </a:r>
          </a:p>
          <a:p>
            <a:r>
              <a:rPr lang="ru-RU" b="1" dirty="0">
                <a:latin typeface="Arial"/>
                <a:cs typeface="Arial"/>
              </a:rPr>
              <a:t>«</a:t>
            </a:r>
            <a:r>
              <a:rPr lang="ru-RU" b="1" dirty="0" err="1">
                <a:latin typeface="Arial"/>
                <a:cs typeface="Arial"/>
              </a:rPr>
              <a:t>Постреформенная</a:t>
            </a:r>
            <a:r>
              <a:rPr lang="ru-RU" b="1" dirty="0">
                <a:latin typeface="Arial"/>
                <a:cs typeface="Arial"/>
              </a:rPr>
              <a:t> проформа договора Лондонского рынка»</a:t>
            </a:r>
            <a:r>
              <a:rPr lang="ru-RU" dirty="0">
                <a:latin typeface="Arial"/>
                <a:cs typeface="Arial"/>
              </a:rPr>
              <a:t>? (ППДЛР?)</a:t>
            </a:r>
            <a:endParaRPr lang="en-GB" dirty="0">
              <a:latin typeface="Arial"/>
              <a:cs typeface="Arial"/>
            </a:endParaRPr>
          </a:p>
          <a:p>
            <a:endParaRPr lang="en-US" dirty="0" smtClean="0">
              <a:latin typeface="Arial"/>
              <a:cs typeface="Arial"/>
            </a:endParaRPr>
          </a:p>
          <a:p>
            <a:endParaRPr lang="en-US" dirty="0" smtClean="0">
              <a:latin typeface="Arial"/>
              <a:cs typeface="Aria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461523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MARKET REFORM CONTRACT</a:t>
            </a:r>
            <a:endParaRPr lang="en-US" dirty="0">
              <a:latin typeface="Arial"/>
              <a:cs typeface="Arial"/>
            </a:endParaRPr>
          </a:p>
        </p:txBody>
      </p:sp>
      <p:sp>
        <p:nvSpPr>
          <p:cNvPr id="3" name="Content Placeholder 2"/>
          <p:cNvSpPr>
            <a:spLocks noGrp="1"/>
          </p:cNvSpPr>
          <p:nvPr>
            <p:ph idx="1"/>
          </p:nvPr>
        </p:nvSpPr>
        <p:spPr>
          <a:xfrm>
            <a:off x="498474" y="1335413"/>
            <a:ext cx="7556313" cy="5201573"/>
          </a:xfrm>
        </p:spPr>
        <p:txBody>
          <a:bodyPr>
            <a:normAutofit fontScale="77500" lnSpcReduction="20000"/>
          </a:bodyPr>
          <a:lstStyle/>
          <a:p>
            <a:r>
              <a:rPr lang="en-US" dirty="0" smtClean="0">
                <a:latin typeface="Arial"/>
                <a:cs typeface="Arial"/>
              </a:rPr>
              <a:t>UNIFIED CLAUSES. NOW, A UNIFIED CONTRACT.</a:t>
            </a:r>
          </a:p>
          <a:p>
            <a:pPr fontAlgn="base" hangingPunct="0"/>
            <a:r>
              <a:rPr lang="en-GB" b="1" dirty="0" smtClean="0">
                <a:latin typeface="Arial"/>
                <a:cs typeface="Arial"/>
              </a:rPr>
              <a:t>THE MRC IS MADE UP OF THE FOLLOWING SECTIONS:</a:t>
            </a:r>
            <a:endParaRPr lang="en-GB" dirty="0" smtClean="0">
              <a:latin typeface="Arial"/>
              <a:cs typeface="Arial"/>
            </a:endParaRPr>
          </a:p>
          <a:p>
            <a:pPr fontAlgn="base" hangingPunct="0"/>
            <a:r>
              <a:rPr lang="en-GB" b="1" dirty="0" smtClean="0">
                <a:latin typeface="Arial"/>
                <a:cs typeface="Arial"/>
              </a:rPr>
              <a:t>RISK DETAILS;</a:t>
            </a:r>
            <a:r>
              <a:rPr lang="en-GB" dirty="0" smtClean="0">
                <a:latin typeface="Arial"/>
                <a:cs typeface="Arial"/>
              </a:rPr>
              <a:t> DETAILS OF THE RISK/CONTRACT INVOLVED, SUCH AS INSURED, TYPE, COVERAGE, CONDITIONS, ETC.</a:t>
            </a:r>
          </a:p>
          <a:p>
            <a:pPr fontAlgn="base" hangingPunct="0"/>
            <a:r>
              <a:rPr lang="en-GB" b="1" dirty="0" smtClean="0">
                <a:latin typeface="Arial"/>
                <a:cs typeface="Arial"/>
              </a:rPr>
              <a:t>INFORMATION</a:t>
            </a:r>
            <a:r>
              <a:rPr lang="en-GB" dirty="0" smtClean="0">
                <a:latin typeface="Arial"/>
                <a:cs typeface="Arial"/>
              </a:rPr>
              <a:t>; FREE TEXT ADDITIONAL INFORMATION.</a:t>
            </a:r>
          </a:p>
          <a:p>
            <a:pPr fontAlgn="base" hangingPunct="0"/>
            <a:r>
              <a:rPr lang="en-GB" b="1" dirty="0" smtClean="0">
                <a:latin typeface="Arial"/>
                <a:cs typeface="Arial"/>
              </a:rPr>
              <a:t>SECURITY DETAILS</a:t>
            </a:r>
            <a:r>
              <a:rPr lang="en-GB" dirty="0" smtClean="0">
                <a:latin typeface="Arial"/>
                <a:cs typeface="Arial"/>
              </a:rPr>
              <a:t>; INCLUDES REINSURER’S LIABILITY; ORDER HEREON; BASIS OF WRITTEN LINES; BASIS OF SIGNED LINES, SIGNING PROVISIONS, INSURER(S)/REINSURER(S) “STAMP” DETAILS. THESE INDICATE EACH INSURER(S) SHARE OF THE RISK AND THEIR REFERENCE(S).</a:t>
            </a:r>
          </a:p>
          <a:p>
            <a:pPr fontAlgn="base" hangingPunct="0"/>
            <a:r>
              <a:rPr lang="en-GB" b="1" dirty="0" smtClean="0">
                <a:latin typeface="Arial"/>
                <a:cs typeface="Arial"/>
              </a:rPr>
              <a:t>SUBSCRIPTION AGREEMENT</a:t>
            </a:r>
            <a:r>
              <a:rPr lang="en-GB" dirty="0" smtClean="0">
                <a:latin typeface="Arial"/>
                <a:cs typeface="Arial"/>
              </a:rPr>
              <a:t>; THIS ESTABLISHES THE RULES TO BE FOLLOWED FOR PROCESSING AND ADMINISTRATION OF POST-PLACEMENT AMENDMENTS AND TRANSACTIONS.</a:t>
            </a:r>
          </a:p>
          <a:p>
            <a:pPr fontAlgn="base" hangingPunct="0"/>
            <a:r>
              <a:rPr lang="en-GB" b="1" dirty="0" smtClean="0">
                <a:latin typeface="Arial"/>
                <a:cs typeface="Arial"/>
              </a:rPr>
              <a:t>FISCAL AND REGULATORY</a:t>
            </a:r>
            <a:r>
              <a:rPr lang="en-GB" dirty="0" smtClean="0">
                <a:latin typeface="Arial"/>
                <a:cs typeface="Arial"/>
              </a:rPr>
              <a:t>; FISCAL AND REGULATORY ISSUES SPECIFIC TO THE INSURERS INVOLVED IN THE RISK.</a:t>
            </a:r>
          </a:p>
          <a:p>
            <a:pPr fontAlgn="base" hangingPunct="0"/>
            <a:r>
              <a:rPr lang="en-GB" b="1" dirty="0" smtClean="0">
                <a:latin typeface="Arial"/>
                <a:cs typeface="Arial"/>
              </a:rPr>
              <a:t>BROKER REMUNERATION &amp; DEDUCTIONS</a:t>
            </a:r>
            <a:r>
              <a:rPr lang="en-GB" dirty="0" smtClean="0">
                <a:latin typeface="Arial"/>
                <a:cs typeface="Arial"/>
              </a:rPr>
              <a:t> – INFORMATION RELATING TO BROKERAGE, FEES AND DEDUCTIONS FROM PREMIUM.</a:t>
            </a:r>
          </a:p>
          <a:p>
            <a:endParaRPr lang="en-US" dirty="0" smtClean="0"/>
          </a:p>
          <a:p>
            <a:endParaRPr lang="en-US" dirty="0" smtClean="0"/>
          </a:p>
          <a:p>
            <a:endParaRPr lang="en-US" dirty="0"/>
          </a:p>
        </p:txBody>
      </p:sp>
    </p:spTree>
    <p:extLst>
      <p:ext uri="{BB962C8B-B14F-4D97-AF65-F5344CB8AC3E}">
        <p14:creationId xmlns:p14="http://schemas.microsoft.com/office/powerpoint/2010/main" val="1648032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MARKET REFORM CONTRACT</a:t>
            </a:r>
            <a:endParaRPr lang="en-US" dirty="0"/>
          </a:p>
        </p:txBody>
      </p:sp>
      <p:sp>
        <p:nvSpPr>
          <p:cNvPr id="3" name="Content Placeholder 2"/>
          <p:cNvSpPr>
            <a:spLocks noGrp="1"/>
          </p:cNvSpPr>
          <p:nvPr>
            <p:ph idx="1"/>
          </p:nvPr>
        </p:nvSpPr>
        <p:spPr>
          <a:xfrm>
            <a:off x="498474" y="1335413"/>
            <a:ext cx="7556313" cy="5201573"/>
          </a:xfrm>
        </p:spPr>
        <p:txBody>
          <a:bodyPr>
            <a:noAutofit/>
          </a:bodyPr>
          <a:lstStyle/>
          <a:p>
            <a:pPr fontAlgn="base" hangingPunct="0"/>
            <a:r>
              <a:rPr lang="en-GB" sz="1400" b="1" dirty="0" smtClean="0">
                <a:latin typeface="Arial"/>
                <a:cs typeface="Arial"/>
              </a:rPr>
              <a:t>MRC</a:t>
            </a:r>
            <a:r>
              <a:rPr lang="ru-RU" sz="1400" b="1" dirty="0" smtClean="0">
                <a:latin typeface="Arial"/>
                <a:cs typeface="Arial"/>
              </a:rPr>
              <a:t> СОСТОИТ ИЗ СЛЕДУЮЩИХ СЕКЦИЙ:</a:t>
            </a:r>
            <a:endParaRPr lang="en-GB" sz="1400" dirty="0" smtClean="0">
              <a:latin typeface="Arial"/>
              <a:cs typeface="Arial"/>
            </a:endParaRPr>
          </a:p>
          <a:p>
            <a:pPr fontAlgn="base" hangingPunct="0"/>
            <a:r>
              <a:rPr lang="ru-RU" sz="1400" dirty="0" smtClean="0">
                <a:latin typeface="Arial"/>
                <a:cs typeface="Arial"/>
              </a:rPr>
              <a:t> </a:t>
            </a:r>
            <a:r>
              <a:rPr lang="ru-RU" sz="1400" b="1" dirty="0" smtClean="0">
                <a:latin typeface="Arial"/>
                <a:cs typeface="Arial"/>
              </a:rPr>
              <a:t>ДЕТАЛИ РИСКА</a:t>
            </a:r>
            <a:r>
              <a:rPr lang="ru-RU" sz="1400" dirty="0" smtClean="0">
                <a:latin typeface="Arial"/>
                <a:cs typeface="Arial"/>
              </a:rPr>
              <a:t>: ДЕТАЛИ ЗАСТРАХОВАННОГО РИСКА/ДОГОВОРА, ТАКИЕ КАК СТРАХОВАТЕЛЬ, ТИП, ПОКРЫТИЕ, УСЛОВИЯ И Т.Д.</a:t>
            </a:r>
            <a:endParaRPr lang="en-GB" sz="1400" dirty="0" smtClean="0">
              <a:latin typeface="Arial"/>
              <a:cs typeface="Arial"/>
            </a:endParaRPr>
          </a:p>
          <a:p>
            <a:pPr fontAlgn="base" hangingPunct="0"/>
            <a:r>
              <a:rPr lang="ru-RU" sz="1400" b="1" dirty="0" smtClean="0">
                <a:latin typeface="Arial"/>
                <a:cs typeface="Arial"/>
              </a:rPr>
              <a:t>ИНФОРМАЦИЯ</a:t>
            </a:r>
            <a:r>
              <a:rPr lang="ru-RU" sz="1400" dirty="0" smtClean="0">
                <a:latin typeface="Arial"/>
                <a:cs typeface="Arial"/>
              </a:rPr>
              <a:t>: ДОПОЛНИТЕЛЬНАЯ ИНФОРМАЦИЯ ПО ПРОИЗВОЛЬНОЙ ФОРМЕ.</a:t>
            </a:r>
            <a:endParaRPr lang="en-GB" sz="1400" dirty="0" smtClean="0">
              <a:latin typeface="Arial"/>
              <a:cs typeface="Arial"/>
            </a:endParaRPr>
          </a:p>
          <a:p>
            <a:pPr fontAlgn="base" hangingPunct="0"/>
            <a:r>
              <a:rPr lang="ru-RU" sz="1400" b="1" dirty="0" smtClean="0">
                <a:latin typeface="Arial"/>
                <a:cs typeface="Arial"/>
              </a:rPr>
              <a:t>ДАННЫЕ ОБ УЧАСТВУЮЩИХ СТРАХОВЩИКАХ</a:t>
            </a:r>
            <a:r>
              <a:rPr lang="ru-RU" sz="1400" dirty="0" smtClean="0">
                <a:latin typeface="Arial"/>
                <a:cs typeface="Arial"/>
              </a:rPr>
              <a:t>: ВКЛЮЧАЮТ ОТВЕТСТВЕННОСТЬ (ПЕРЕ)СТРАХОВЩИКОВ, РАЗМЕЩАЕМУЮ ДОЛЮ, РАСЧЕТ ПРИНЯТЫХ И ПОДПИСАННЫХ ДОЛЕЙ, УСЛОВИЯ ПРИНЯТИЯ, ДАННЫЕ СТРАХОВЩИКОВ / ПЕРЕСТРАХОВЩИКОВ. ПОСЛЕДНИЕ УКАЗЫВАЮТ ДОЛЮ КАЖДОГО И ИХ СПРАВОЧНЫЕ НОМЕРА.</a:t>
            </a:r>
            <a:endParaRPr lang="en-GB" sz="1400" dirty="0" smtClean="0">
              <a:latin typeface="Arial"/>
              <a:cs typeface="Arial"/>
            </a:endParaRPr>
          </a:p>
          <a:p>
            <a:pPr fontAlgn="base" hangingPunct="0"/>
            <a:r>
              <a:rPr lang="ru-RU" sz="1400" b="1" dirty="0" smtClean="0">
                <a:latin typeface="Arial"/>
                <a:cs typeface="Arial"/>
              </a:rPr>
              <a:t>СОГЛАШЕНИЕ О ПОДПИСАНИИ</a:t>
            </a:r>
            <a:r>
              <a:rPr lang="ru-RU" sz="1400" dirty="0" smtClean="0">
                <a:latin typeface="Arial"/>
                <a:cs typeface="Arial"/>
              </a:rPr>
              <a:t>. ИМ УСТАНАВЛИВАЮТСЯ ОБЯЗАТЕЛЬНЫЕ ПРАВИЛА ОБРАБОТКИ И АДМИНИСТРИРОВАНИЯ ИЗМЕНЕНИЙ И ДОПОЛНЕНИЙ ПОСЛЕ ЗАКЛЮЧЕНИЯ ДОГОВОРА. </a:t>
            </a:r>
            <a:endParaRPr lang="en-GB" sz="1400" dirty="0" smtClean="0">
              <a:latin typeface="Arial"/>
              <a:cs typeface="Arial"/>
            </a:endParaRPr>
          </a:p>
          <a:p>
            <a:pPr fontAlgn="base" hangingPunct="0"/>
            <a:r>
              <a:rPr lang="ru-RU" sz="1400" b="1" dirty="0" smtClean="0">
                <a:latin typeface="Arial"/>
                <a:cs typeface="Arial"/>
              </a:rPr>
              <a:t>ФИНАНСОВАЯ И РЕГУЛЯТОРНАЯ</a:t>
            </a:r>
            <a:r>
              <a:rPr lang="ru-RU" sz="1400" dirty="0" smtClean="0">
                <a:latin typeface="Arial"/>
                <a:cs typeface="Arial"/>
              </a:rPr>
              <a:t>: ДОПОЛНИТЕЛЬНАЯ ИНФОРМАЦИЯ ДЛЯ УЧАСТВУЮЩИХ СТРАХОВЩИКОВ. </a:t>
            </a:r>
            <a:endParaRPr lang="en-GB" sz="1400" dirty="0" smtClean="0">
              <a:latin typeface="Arial"/>
              <a:cs typeface="Arial"/>
            </a:endParaRPr>
          </a:p>
          <a:p>
            <a:r>
              <a:rPr lang="ru-RU" sz="1400" b="1" dirty="0" smtClean="0">
                <a:latin typeface="Arial"/>
                <a:cs typeface="Arial"/>
              </a:rPr>
              <a:t>ВОЗНАГРАЖДЕНИЕ БРОКЕРА И ДРУГИЕ ВЫЧЕТЫ</a:t>
            </a:r>
            <a:r>
              <a:rPr lang="ru-RU" sz="1400" dirty="0" smtClean="0">
                <a:latin typeface="Arial"/>
                <a:cs typeface="Arial"/>
              </a:rPr>
              <a:t>: ИНФОРМАЦИЯ ПО БРОКЕРСКОЙ КОМИССИИ, ВОЗНАГРАЖДЕНИЯХ И ПРОЧИХ ВЫЧЕТАХ ИЗ ПРЕМИИ. </a:t>
            </a:r>
            <a:endParaRPr lang="en-US" sz="1400" dirty="0">
              <a:latin typeface="Arial"/>
              <a:cs typeface="Arial"/>
            </a:endParaRPr>
          </a:p>
        </p:txBody>
      </p:sp>
    </p:spTree>
    <p:extLst>
      <p:ext uri="{BB962C8B-B14F-4D97-AF65-F5344CB8AC3E}">
        <p14:creationId xmlns:p14="http://schemas.microsoft.com/office/powerpoint/2010/main" val="415255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SUBJECTIVITY: </a:t>
            </a:r>
            <a:br>
              <a:rPr lang="en-US" dirty="0" smtClean="0">
                <a:latin typeface="Arial"/>
                <a:cs typeface="Arial"/>
              </a:rPr>
            </a:br>
            <a:r>
              <a:rPr lang="en-US" dirty="0" smtClean="0">
                <a:latin typeface="Arial"/>
                <a:cs typeface="Arial"/>
              </a:rPr>
              <a:t>THE NEW WARRANTY?</a:t>
            </a:r>
            <a:endParaRPr lang="en-US" dirty="0">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Arial"/>
                <a:cs typeface="Arial"/>
              </a:rPr>
              <a:t>A SUBJECTIVITY REPRESENTS A CONDITION THAT A POLICY HOLDER MUST MEET BEFORE COVER WILL BE OFFERED. A TYPICAL EXAMPLE IN PROPERTY INSURANCE WOULD BE "SUBJECT TO A SATISFACTORY SURVEYORS REPORT". </a:t>
            </a:r>
          </a:p>
          <a:p>
            <a:r>
              <a:rPr lang="en-GB" dirty="0" smtClean="0">
                <a:latin typeface="Arial"/>
                <a:cs typeface="Arial"/>
              </a:rPr>
              <a:t>SUBJECTIVITY</a:t>
            </a:r>
            <a:r>
              <a:rPr lang="ru-RU" dirty="0" smtClean="0">
                <a:latin typeface="Arial"/>
                <a:cs typeface="Arial"/>
              </a:rPr>
              <a:t> – ЭТО УСЛОВИЕ, КОТОРОЕ ПОЛИСОДЕРЖАТЕЛЬ ОБЯЗАН ВЫПОЛНИТЬ ДО ТОГО, КАК ЕМУ БУДЕТ ПРЕДЛОЖЕНО ПОКРЫТИЕ. ТИПИЧНЫЙ ПРИМЕР В СТРАХОВАНИИ ИМУЩЕСТВА – «С УСЛОВИЕМ УДОВЛЕТВОРИТЕЛЬНОГО ОТЧЕТА ОБ ОСМОТРЕ». </a:t>
            </a:r>
            <a:endParaRPr lang="en-GB" dirty="0" smtClean="0">
              <a:latin typeface="Arial"/>
              <a:cs typeface="Arial"/>
            </a:endParaRPr>
          </a:p>
          <a:p>
            <a:r>
              <a:rPr lang="en-GB" dirty="0" smtClean="0">
                <a:latin typeface="Arial"/>
                <a:cs typeface="Arial"/>
              </a:rPr>
              <a:t>ATTENTION! ISN’T THIS A NEW WARRANTY? 		PROVIDING SOME GROUND FOR 			A LOSS NON-PAYMENT?</a:t>
            </a:r>
          </a:p>
          <a:p>
            <a:r>
              <a:rPr lang="en-GB" dirty="0" smtClean="0">
                <a:latin typeface="Arial"/>
                <a:cs typeface="Arial"/>
              </a:rPr>
              <a:t>MUCH CLEARER FORM – LOTS OF REQUIREMENTS</a:t>
            </a:r>
          </a:p>
          <a:p>
            <a:endParaRPr lang="en-GB" dirty="0">
              <a:latin typeface="Arial"/>
              <a:cs typeface="Arial"/>
            </a:endParaRPr>
          </a:p>
          <a:p>
            <a:endParaRPr lang="en-US" dirty="0"/>
          </a:p>
        </p:txBody>
      </p:sp>
    </p:spTree>
    <p:extLst>
      <p:ext uri="{BB962C8B-B14F-4D97-AF65-F5344CB8AC3E}">
        <p14:creationId xmlns:p14="http://schemas.microsoft.com/office/powerpoint/2010/main" val="254015291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96</TotalTime>
  <Words>1254</Words>
  <Application>Microsoft Macintosh PowerPoint</Application>
  <PresentationFormat>On-screen Show (4:3)</PresentationFormat>
  <Paragraphs>105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Advantage</vt:lpstr>
      <vt:lpstr>LETTER OR INTENTION? ДУХ ИЛИ БУКВА?</vt:lpstr>
      <vt:lpstr>A MEETING IN SEVASTOPOL CRÈME DE LA CRÈME IN MARINE</vt:lpstr>
      <vt:lpstr>THE MAIN QUESTION:  IS IT COVERED?</vt:lpstr>
      <vt:lpstr>THE ETERNAL QUESTION: INTENTIONS OR LETTER PREVAIL?</vt:lpstr>
      <vt:lpstr>WHAT WOULD A WESTERN UNDERWRITER DO?</vt:lpstr>
      <vt:lpstr>LONDON MARKET REFORM: CONTRACT CERTAINTY</vt:lpstr>
      <vt:lpstr>MARKET REFORM CONTRACT</vt:lpstr>
      <vt:lpstr>MARKET REFORM CONTRACT</vt:lpstr>
      <vt:lpstr>SUBJECTIVITY:  THE NEW WARRANTY?</vt:lpstr>
      <vt:lpstr>HOW SERIOUS IS  A SUBJECTIVITY? – 1</vt:lpstr>
      <vt:lpstr>HOW SERIOUS IS  A SUBJECTIVITY? - 2</vt:lpstr>
      <vt:lpstr>HOW SERIOUS IS  A SUBJECTIVITY? – 3</vt:lpstr>
      <vt:lpstr>HOW SERIOUS IS  A SUBJECTIVITY? - 4</vt:lpstr>
      <vt:lpstr>A SURVEY SUBJECTIVITY </vt:lpstr>
      <vt:lpstr>GOOD FOR THE ASSURED OR THE INSURER?</vt:lpstr>
      <vt:lpstr>THANK YOU FOR ATTENTION </vt:lpstr>
    </vt:vector>
  </TitlesOfParts>
  <Company>Oakeshott Insurance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OR SPIRIT? ДУХ ИЛИ БУКВА?</dc:title>
  <dc:creator>George Grishin</dc:creator>
  <cp:lastModifiedBy>George Grishin</cp:lastModifiedBy>
  <cp:revision>11</cp:revision>
  <dcterms:created xsi:type="dcterms:W3CDTF">2011-04-06T19:50:01Z</dcterms:created>
  <dcterms:modified xsi:type="dcterms:W3CDTF">2011-04-06T21:26:42Z</dcterms:modified>
</cp:coreProperties>
</file>